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301" r:id="rId13"/>
    <p:sldId id="267" r:id="rId14"/>
    <p:sldId id="302"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9" r:id="rId30"/>
    <p:sldId id="282" r:id="rId31"/>
    <p:sldId id="283" r:id="rId32"/>
    <p:sldId id="284" r:id="rId33"/>
    <p:sldId id="300" r:id="rId34"/>
    <p:sldId id="285" r:id="rId35"/>
    <p:sldId id="287" r:id="rId36"/>
    <p:sldId id="289" r:id="rId37"/>
    <p:sldId id="291" r:id="rId38"/>
    <p:sldId id="292" r:id="rId39"/>
    <p:sldId id="293" r:id="rId40"/>
    <p:sldId id="294" r:id="rId41"/>
    <p:sldId id="295" r:id="rId42"/>
    <p:sldId id="296" r:id="rId43"/>
    <p:sldId id="297" r:id="rId44"/>
    <p:sldId id="298"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Helvetica Neue" panose="02000503000000020004" pitchFamily="2"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Source Sans Pro" panose="020B0503030403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113"/>
    <a:srgbClr val="18822E"/>
    <a:srgbClr val="166623"/>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0"/>
    <p:restoredTop sz="83941"/>
  </p:normalViewPr>
  <p:slideViewPr>
    <p:cSldViewPr snapToGrid="0">
      <p:cViewPr varScale="1">
        <p:scale>
          <a:sx n="129" d="100"/>
          <a:sy n="129"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This is an example of a conceptual design for a university course search website.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website has several components that include a Search page, input field, etc</a:t>
            </a:r>
            <a:endParaRPr/>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 us relate designing software to planning a speech.</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Great orators usually write note cards are often used when planning a speech. </a:t>
            </a:r>
            <a:r>
              <a:rPr lang="en-GB" b="0" i="0" dirty="0">
                <a:solidFill>
                  <a:srgbClr val="333333"/>
                </a:solidFill>
                <a:latin typeface="Open Sans"/>
                <a:ea typeface="Open Sans"/>
                <a:cs typeface="Open Sans"/>
                <a:sym typeface="Open Sans"/>
              </a:rPr>
              <a:t>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0" lvl="0" indent="0" algn="l" rtl="0">
              <a:spcBef>
                <a:spcPts val="0"/>
              </a:spcBef>
              <a:spcAft>
                <a:spcPts val="0"/>
              </a:spcAft>
              <a:buNone/>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0" lvl="0" indent="0" algn="l" rtl="0">
              <a:spcBef>
                <a:spcPts val="0"/>
              </a:spcBef>
              <a:spcAft>
                <a:spcPts val="0"/>
              </a:spcAft>
              <a:buNone/>
            </a:pP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a:t>
            </a:r>
            <a:r>
              <a:rPr lang="en-GB" dirty="0" err="1"/>
              <a:t>fulfill</a:t>
            </a:r>
            <a:r>
              <a:rPr lang="en-GB" dirty="0"/>
              <a:t>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a:p>
          <a:p>
            <a:pPr marL="0" lvl="0" indent="0" algn="l" rtl="0">
              <a:spcBef>
                <a:spcPts val="0"/>
              </a:spcBef>
              <a:spcAft>
                <a:spcPts val="0"/>
              </a:spcAft>
              <a:buNone/>
            </a:pPr>
            <a:endParaRPr/>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Let us take an example of abstracting a food component in a supermarket.</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A CRC Diagram for a food component would look like this.</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a:p>
          <a:p>
            <a:pPr marL="0" lvl="0" indent="0" algn="just"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Since we use OOP in this course, abstraction is formed in a class, we focus on classes. </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you will learn about access modifiers of member variables and methods in Java.</a:t>
            </a:r>
            <a:endParaRPr/>
          </a:p>
          <a:p>
            <a:pPr marL="0" lvl="0" indent="0" algn="just"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you will learn about access modifiers of member variables and methods in Java.</a:t>
            </a:r>
            <a:endParaRPr/>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a:solidFill>
                  <a:srgbClr val="1F1F1F"/>
                </a:solidFill>
                <a:latin typeface="Source Sans Pro"/>
                <a:ea typeface="Source Sans Pro"/>
                <a:cs typeface="Source Sans Pro"/>
                <a:sym typeface="Source Sans Pro"/>
              </a:rPr>
              <a:t>First, you bundle data and functions that manipulate the data into a self-contained object. </a:t>
            </a:r>
            <a:endParaRPr b="0" i="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a:solidFill>
                  <a:srgbClr val="1F1F1F"/>
                </a:solidFill>
                <a:latin typeface="Source Sans Pro"/>
                <a:ea typeface="Source Sans Pro"/>
                <a:cs typeface="Source Sans Pro"/>
                <a:sym typeface="Source Sans Pro"/>
              </a:rPr>
              <a:t>Third, you can restrict access to certain data and functions only within that object.</a:t>
            </a:r>
            <a:endParaRPr b="0" i="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 us use an illustration of a Student Class. Encapsulation helps in providing a protective layer from unapproved manipulation. For example, you do not want your GPA manipulated</a:t>
            </a:r>
            <a:endParaRPr/>
          </a:p>
          <a:p>
            <a:pPr marL="0" lvl="0" indent="0" algn="l" rtl="0">
              <a:spcBef>
                <a:spcPts val="0"/>
              </a:spcBef>
              <a:spcAft>
                <a:spcPts val="0"/>
              </a:spcAft>
              <a:buNone/>
            </a:pPr>
            <a:endParaRPr/>
          </a:p>
          <a:p>
            <a:pPr marL="0" lvl="0" indent="0" algn="l" rtl="0">
              <a:spcBef>
                <a:spcPts val="0"/>
              </a:spcBef>
              <a:spcAft>
                <a:spcPts val="0"/>
              </a:spcAft>
              <a:buNone/>
            </a:pPr>
            <a:r>
              <a:rPr lang="en-GB"/>
              <a:t>Setter Methods change data, and their names typically begin with set and end with the name of the variable you wish to set.</a:t>
            </a:r>
            <a:endParaRPr/>
          </a:p>
          <a:p>
            <a:pPr marL="0" lvl="0" indent="0" algn="l" rtl="0">
              <a:spcBef>
                <a:spcPts val="0"/>
              </a:spcBef>
              <a:spcAft>
                <a:spcPts val="0"/>
              </a:spcAft>
              <a:buNone/>
            </a:pPr>
            <a:r>
              <a:rPr lang="en-GB"/>
              <a:t>Getter Methods are methods that retrieve data, and their names typically begin with get and end with the name of the attribute whose value you will be returning.</a:t>
            </a:r>
            <a:endParaRPr/>
          </a:p>
          <a:p>
            <a:pPr marL="0" lvl="0" indent="0" algn="l" rtl="0">
              <a:spcBef>
                <a:spcPts val="0"/>
              </a:spcBef>
              <a:spcAft>
                <a:spcPts val="0"/>
              </a:spcAft>
              <a:buNone/>
            </a:pPr>
            <a:endParaRPr/>
          </a:p>
          <a:p>
            <a:pPr marL="0" lvl="0" indent="0" algn="l" rtl="0">
              <a:spcBef>
                <a:spcPts val="0"/>
              </a:spcBef>
              <a:spcAft>
                <a:spcPts val="0"/>
              </a:spcAft>
              <a:buNone/>
            </a:pPr>
            <a:r>
              <a:rPr lang="en-GB"/>
              <a:t>Setters are used to set a private attribute in a safe way. Data integrity is why you have Getter and Setter Methods. In order to change a piece of data, you need to go through the correct channels. Data must be accessed in an approved way.</a:t>
            </a:r>
            <a:endParaRPr/>
          </a:p>
          <a:p>
            <a:pPr marL="0" lvl="0" indent="0" algn="l" rtl="0">
              <a:spcBef>
                <a:spcPts val="0"/>
              </a:spcBef>
              <a:spcAft>
                <a:spcPts val="0"/>
              </a:spcAft>
              <a:buNone/>
            </a:pPr>
            <a:endParaRPr/>
          </a:p>
          <a:p>
            <a:pPr marL="0" lvl="0" indent="0" algn="l" rtl="0">
              <a:spcBef>
                <a:spcPts val="0"/>
              </a:spcBef>
              <a:spcAft>
                <a:spcPts val="0"/>
              </a:spcAft>
              <a:buNone/>
            </a:pPr>
            <a:r>
              <a:rPr lang="en-GB"/>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two point seven in order to be able to change the degree program. this restriction might look like this.</a:t>
            </a:r>
            <a:endParaRPr b="0" i="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a:t>
            </a:r>
            <a:r>
              <a:rPr lang="en-GB" b="0" i="0" dirty="0" err="1">
                <a:solidFill>
                  <a:srgbClr val="1F1F1F"/>
                </a:solidFill>
                <a:latin typeface="Source Sans Pro"/>
                <a:ea typeface="Source Sans Pro"/>
                <a:cs typeface="Helvetica Neue"/>
                <a:sym typeface="Source Sans Pro"/>
              </a:rPr>
              <a:t>cleac</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Another important design technique is Information hiding.</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access to? We do this by applying information hiding.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Information hiding is often associated with encapsulation.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We use encapsulation to bundle attributes and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behaviors into their appropriate class, and expose an interface to provide access.</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Take a look at this example, the string library has a method called concat. But how is it implemented? Are there extra data structures being used? Or other method calls being made that we do not have access to? As a user of the library you are given access to the concat nation functionality through an interface, a particular method signature. But you are not shown how the functionality is implemented.</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1" name="Google Shape;49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I would describe the different components of a sequence diagram first. Then later, I will elaborate more on how to put it all together. </a:t>
            </a:r>
            <a:endParaRPr dirty="0"/>
          </a:p>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 draw a sequence diagram for a person watching a television.</a:t>
            </a:r>
          </a:p>
          <a:p>
            <a:pPr marL="0" lvl="0" indent="0" algn="l" rtl="0">
              <a:spcBef>
                <a:spcPts val="0"/>
              </a:spcBef>
              <a:spcAft>
                <a:spcPts val="0"/>
              </a:spcAft>
              <a:buNone/>
            </a:pPr>
            <a:r>
              <a:rPr lang="en-GB" dirty="0"/>
              <a:t>First, I'm going start by drawing a box, that will surround the entire process. </a:t>
            </a:r>
          </a:p>
          <a:p>
            <a:pPr marL="0" lvl="0" indent="0" algn="l" rtl="0">
              <a:spcBef>
                <a:spcPts val="0"/>
              </a:spcBef>
              <a:spcAft>
                <a:spcPts val="0"/>
              </a:spcAft>
              <a:buNone/>
            </a:pPr>
            <a:r>
              <a:rPr lang="en-GB" dirty="0"/>
              <a:t>Moving on, in the top corner I'm going to draw a label with a meaningful title. Remember, your team will be looking at this diagram as a reference for development, so make the titles meaningful. We will name it Change TV Channel. Next, I'm going to draw out the objects that are important in this task.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keep things clean, you should draw objects from left to right in the sequence that they interact with each other. In this example, the TV viewer starts the entire process. The use of the remote which will then interact with the TV. So when are diagram, I'm going to drive the TV viewer then the remote and then the TV. If there are people in your example, who will be using or interacting with objects, this are typically draw on a stick figures. We call these people actors, in our example, the TV viewer's an actor. So I'm going to draw them is a stick figure, I'm going to the other objects as </a:t>
            </a:r>
            <a:r>
              <a:rPr lang="en-GB" dirty="0" err="1"/>
              <a:t>labeled</a:t>
            </a:r>
            <a:r>
              <a:rPr lang="en-GB" dirty="0"/>
              <a:t> boxes.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first message that is sent is from the TV viewer to the remote. That message says that the TV viewer pressed numbers. So I'm going to add this to the diagram with a solid line arrow and label it Press Numbers, number.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remote then sends a new message to the television to change the channel to number. We denote this on the diagram with another solid line arrow </a:t>
            </a:r>
            <a:r>
              <a:rPr lang="en-GB" dirty="0" err="1"/>
              <a:t>labeled</a:t>
            </a:r>
            <a:r>
              <a:rPr lang="en-GB" dirty="0"/>
              <a:t> Change channel, number. This also activates the television object, so I will add a small rectangle to the television's lifeline.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You'll notice that since a television wasn't activated at the beginning of the example, we don't want the rectangle on its lifeline to start at the same place as the TV viewer or the remote. I drew it a little bit lower on the lifeline to indicate it was activated later in the 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that means I'm going to denote this response using a dotted line arrow. I'm going to draw this arrow from the television object to the TV viewer. This action only affects the television and the TV viewer. The remote is not part of this interaction, so we do not extend the box on the remote's lifeline to include this action.</a:t>
            </a: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you design software, your sequence diagrams can get much more complicated. You can also show loops and alternative processes in a sequence diagram. Let's see what these would look like in a sequence diagram. Say the TV viewer is unsure what channel to go to and would like to surf the channels until they find a channel they like. I can wrap the previous sequence I just drew as part of an alternative process. So that it is a sequence of actions that will occur if a condition is true. So I put the sequence in a box and label it alt, for alternative, in the top right corner. Now, I need to specify when this alternative will occur. In this case, the sequence occurs if the TV viewer knew what channel they would like. We will label this alternative TV Viewer knows what channel they want.</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TV viewer does not know what channel they want, other sequences can occur. One sequence is that the TV viewer will browse to the channels until they find something to watch. So I'm going to drag this sequence underneath the previous sequence with the condition else, meaning this sequence occurs if all other alternatives are false. However, this sequence contains a loop. I will denote that by adding and labeling a box loop on the top right corner.</a:t>
            </a:r>
            <a:endParaRPr/>
          </a:p>
          <a:p>
            <a:pPr marL="0" lvl="0" indent="0" algn="l" rtl="0">
              <a:spcBef>
                <a:spcPts val="0"/>
              </a:spcBef>
              <a:spcAft>
                <a:spcPts val="0"/>
              </a:spcAft>
              <a:buNone/>
            </a:pPr>
            <a:endParaRPr/>
          </a:p>
          <a:p>
            <a:pPr marL="0" lvl="0" indent="0" algn="l" rtl="0">
              <a:spcBef>
                <a:spcPts val="0"/>
              </a:spcBef>
              <a:spcAft>
                <a:spcPts val="0"/>
              </a:spcAft>
              <a:buNone/>
            </a:pPr>
            <a:r>
              <a:rPr lang="en-GB"/>
              <a:t>Right under the label, I put a conditional statement for the loop. If that statement is true, it will go through the loop. Loop sequence should continually occur if the TV viewer does not like the channel they are watching, so I will add that condition to this loop box. The TV viewer is going to press the up or down arrow on the remote to browse through the channels. This sends a message to the remote. The remote will then send a message to the TV with this action. Just like in the initial sequence, the TV changes the channel and displays that to the TV viewer. The final sequence diagram looks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Sequence diagrams are a very powerful too you can use to model your software. Sequence diagrams are commonly used as a planning tool before the development team starts programming, or to show</a:t>
            </a:r>
            <a:endParaRPr/>
          </a:p>
          <a:p>
            <a:pPr marL="0" lvl="0" indent="0" algn="l" rtl="0">
              <a:spcBef>
                <a:spcPts val="0"/>
              </a:spcBef>
              <a:spcAft>
                <a:spcPts val="0"/>
              </a:spcAft>
              <a:buNone/>
            </a:pPr>
            <a:endParaRPr/>
          </a:p>
          <a:p>
            <a:pPr marL="0" lvl="0" indent="0" algn="l" rtl="0">
              <a:spcBef>
                <a:spcPts val="0"/>
              </a:spcBef>
              <a:spcAft>
                <a:spcPts val="0"/>
              </a:spcAft>
              <a:buNone/>
            </a:pPr>
            <a:r>
              <a:rPr lang="en-GB"/>
              <a:t>others how a system is designed. And they can help you to determine the functions you will need to right. It might even help you find problems in your system that you didn't see before. Sequence diagram are another technique you now know that will help you to create clean, well-designed programs.</a:t>
            </a:r>
            <a:endParaRPr/>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a:solidFill>
                  <a:srgbClr val="333333"/>
                </a:solidFill>
                <a:latin typeface="Open Sans"/>
                <a:ea typeface="Open Sans"/>
                <a:cs typeface="Open Sans"/>
                <a:sym typeface="Open Sans"/>
              </a:rPr>
              <a:t>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It didn't matter that the code was unorganized because you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were the only one working on it and you know how it works.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come up with a great new feature for your product,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but in implementing it, you broke the program elsewhere.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2" name="Google Shape;16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Think in terms of objects. Objects are all around you. Take a look around; what do you see? We have computers, people, chairs, and many other objects.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Each of these physical objects could be represented by objects in software. There are specific details associated with each object. </a:t>
            </a:r>
            <a:endParaRPr b="0" i="0">
              <a:solidFill>
                <a:srgbClr val="33333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think of developing software as a process that takes a problem and produces a solution involving software. Normally, it's an iterative process, with each iteration taking a set of requirements through to a working and tested implementation and eventually building up a complete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Many developers are eager to go straight into coding despite not fully understanding what to program in the first place. Evidence suggest that diving straight into implementation work is a leading cause of project failure. In a survey from The Standish Group, the most common causes of project failures are related to issues in requirements and design.</a:t>
            </a: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854604" y="516024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Conceptual Design</a:t>
            </a:r>
            <a:endParaRPr/>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59394" y="2658129"/>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207" name="Google Shape;207;p10"/>
          <p:cNvGrpSpPr/>
          <p:nvPr/>
        </p:nvGrpSpPr>
        <p:grpSpPr>
          <a:xfrm>
            <a:off x="5499869" y="1057274"/>
            <a:ext cx="6455064" cy="5397790"/>
            <a:chOff x="5499869" y="1057274"/>
            <a:chExt cx="6455064" cy="5397790"/>
          </a:xfrm>
        </p:grpSpPr>
        <p:sp>
          <p:nvSpPr>
            <p:cNvPr id="208" name="Google Shape;208;p10"/>
            <p:cNvSpPr/>
            <p:nvPr/>
          </p:nvSpPr>
          <p:spPr>
            <a:xfrm>
              <a:off x="5499869" y="2506133"/>
              <a:ext cx="6455064" cy="394893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GB" sz="2800" b="1">
                  <a:solidFill>
                    <a:srgbClr val="166623"/>
                  </a:solidFill>
                  <a:latin typeface="Calibri"/>
                  <a:ea typeface="Calibri"/>
                  <a:cs typeface="Calibri"/>
                  <a:sym typeface="Calibri"/>
                </a:rPr>
                <a:t>Components</a:t>
              </a:r>
              <a:r>
                <a:rPr lang="en-GB" sz="2800">
                  <a:solidFill>
                    <a:srgbClr val="166623"/>
                  </a:solidFill>
                  <a:latin typeface="Calibri"/>
                  <a:ea typeface="Calibri"/>
                  <a:cs typeface="Calibri"/>
                  <a:sym typeface="Calibri"/>
                </a:rPr>
                <a:t>, when they are refined enough, turn into collections of functions, classes or other components. These pieces then represent a much simpler problem that the developers can individually implement. You can easily imagine that larger systems require more design time.</a:t>
              </a:r>
              <a:endParaRPr sz="2800">
                <a:solidFill>
                  <a:srgbClr val="166623"/>
                </a:solidFill>
                <a:latin typeface="Calibri"/>
                <a:ea typeface="Calibri"/>
                <a:cs typeface="Calibri"/>
                <a:sym typeface="Calibri"/>
              </a:endParaRPr>
            </a:p>
          </p:txBody>
        </p:sp>
        <p:pic>
          <p:nvPicPr>
            <p:cNvPr id="209" name="Google Shape;209;p10" descr="Diagram&#10;&#10;Description automatically generated"/>
            <p:cNvPicPr preferRelativeResize="0"/>
            <p:nvPr/>
          </p:nvPicPr>
          <p:blipFill rotWithShape="1">
            <a:blip r:embed="rId4">
              <a:alphaModFix/>
            </a:blip>
            <a:srcRect/>
            <a:stretch/>
          </p:blipFill>
          <p:spPr>
            <a:xfrm>
              <a:off x="6929438" y="1057274"/>
              <a:ext cx="3267109" cy="13647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Class Responsibility Collaborator (CRC)</a:t>
            </a:r>
            <a:endParaRPr/>
          </a:p>
        </p:txBody>
      </p:sp>
      <p:pic>
        <p:nvPicPr>
          <p:cNvPr id="217" name="Google Shape;217;p11" descr="Table&#10;&#10;Description automatically generated with medium confidence"/>
          <p:cNvPicPr preferRelativeResize="0"/>
          <p:nvPr/>
        </p:nvPicPr>
        <p:blipFill rotWithShape="1">
          <a:blip r:embed="rId3">
            <a:alphaModFix/>
          </a:blip>
          <a:srcRect/>
          <a:stretch/>
        </p:blipFill>
        <p:spPr>
          <a:xfrm>
            <a:off x="5481478" y="2371709"/>
            <a:ext cx="4702235" cy="2860675"/>
          </a:xfrm>
          <a:prstGeom prst="rect">
            <a:avLst/>
          </a:prstGeom>
          <a:noFill/>
          <a:ln>
            <a:noFill/>
          </a:ln>
        </p:spPr>
      </p:pic>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dissolve">
                                      <p:cBhvr>
                                        <p:cTn id="15"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2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Class Responsibility Collaborator (CRC)</a:t>
            </a:r>
            <a:endParaRPr/>
          </a:p>
        </p:txBody>
      </p:sp>
      <p:sp>
        <p:nvSpPr>
          <p:cNvPr id="226" name="Google Shape;226;p12"/>
          <p:cNvSpPr txBox="1"/>
          <p:nvPr/>
        </p:nvSpPr>
        <p:spPr>
          <a:xfrm>
            <a:off x="2611232" y="1964248"/>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631216"/>
          </a:xfrm>
          <a:prstGeom prst="rect">
            <a:avLst/>
          </a:prstGeom>
          <a:noFill/>
          <a:ln w="38100">
            <a:solidFill>
              <a:srgbClr val="166623"/>
            </a:solidFill>
          </a:ln>
        </p:spPr>
        <p:txBody>
          <a:bodyPr wrap="square" rtlCol="0">
            <a:spAutoFit/>
          </a:bodyPr>
          <a:lstStyle/>
          <a:p>
            <a:pPr algn="ctr"/>
            <a:r>
              <a:rPr lang="en-BE" sz="2000" dirty="0">
                <a:solidFill>
                  <a:srgbClr val="166623"/>
                </a:solidFill>
              </a:rPr>
              <a:t>Card Reader</a:t>
            </a:r>
          </a:p>
          <a:p>
            <a:pPr algn="ctr"/>
            <a:r>
              <a:rPr lang="en-BE" sz="2000" dirty="0">
                <a:solidFill>
                  <a:srgbClr val="166623"/>
                </a:solidFill>
              </a:rPr>
              <a:t>Keypad</a:t>
            </a:r>
          </a:p>
          <a:p>
            <a:pPr algn="ctr"/>
            <a:r>
              <a:rPr lang="en-BE" sz="2000" dirty="0">
                <a:solidFill>
                  <a:srgbClr val="166623"/>
                </a:solidFill>
              </a:rPr>
              <a:t>Display</a:t>
            </a:r>
          </a:p>
          <a:p>
            <a:pPr algn="ctr"/>
            <a:r>
              <a:rPr lang="en-BE" sz="2000" dirty="0">
                <a:solidFill>
                  <a:srgbClr val="166623"/>
                </a:solidFill>
              </a:rPr>
              <a:t>Cheque Slot</a:t>
            </a:r>
          </a:p>
          <a:p>
            <a:pPr algn="ctr"/>
            <a:r>
              <a:rPr lang="en-BE" sz="20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Object-Oriented Modelling</a:t>
            </a:r>
            <a:endParaRPr/>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0" i="0" dirty="0">
                <a:solidFill>
                  <a:srgbClr val="166623"/>
                </a:solidFill>
                <a:latin typeface="Source Sans Pro"/>
                <a:ea typeface="Source Sans Pro"/>
                <a:cs typeface="Source Sans Pro"/>
                <a:sym typeface="Source Sans Pro"/>
              </a:rPr>
              <a:t>Abstraction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416040"/>
            <a:ext cx="4611689" cy="2635251"/>
          </a:xfrm>
          <a:prstGeom prst="rect">
            <a:avLst/>
          </a:prstGeom>
          <a:noFill/>
          <a:ln>
            <a:noFill/>
          </a:ln>
        </p:spPr>
      </p:pic>
      <p:grpSp>
        <p:nvGrpSpPr>
          <p:cNvPr id="262" name="Google Shape;262;p16"/>
          <p:cNvGrpSpPr/>
          <p:nvPr/>
        </p:nvGrpSpPr>
        <p:grpSpPr>
          <a:xfrm>
            <a:off x="142874" y="4262427"/>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4473562"/>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416040"/>
            <a:ext cx="4611689" cy="2651319"/>
          </a:xfrm>
          <a:prstGeom prst="rect">
            <a:avLst/>
          </a:prstGeom>
          <a:noFill/>
          <a:ln>
            <a:noFill/>
          </a:ln>
        </p:spPr>
      </p:pic>
      <p:sp>
        <p:nvSpPr>
          <p:cNvPr id="276" name="Google Shape;276;p16"/>
          <p:cNvSpPr txBox="1"/>
          <p:nvPr/>
        </p:nvSpPr>
        <p:spPr>
          <a:xfrm>
            <a:off x="9515474" y="16047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25489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35254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200275"/>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5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fade">
                                      <p:cBhvr>
                                        <p:cTn id="12" dur="500"/>
                                        <p:tgtEl>
                                          <p:spTgt spid="2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
                                        </p:tgtEl>
                                        <p:attrNameLst>
                                          <p:attrName>style.visibility</p:attrName>
                                        </p:attrNameLst>
                                      </p:cBhvr>
                                      <p:to>
                                        <p:strVal val="visible"/>
                                      </p:to>
                                    </p:set>
                                    <p:animEffect transition="in" filter="fade">
                                      <p:cBhvr>
                                        <p:cTn id="17" dur="500"/>
                                        <p:tgtEl>
                                          <p:spTgt spid="2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5"/>
                                        </p:tgtEl>
                                        <p:attrNameLst>
                                          <p:attrName>style.visibility</p:attrName>
                                        </p:attrNameLst>
                                      </p:cBhvr>
                                      <p:to>
                                        <p:strVal val="visible"/>
                                      </p:to>
                                    </p:set>
                                    <p:animEffect transition="in" filter="fade">
                                      <p:cBhvr>
                                        <p:cTn id="22" dur="500"/>
                                        <p:tgtEl>
                                          <p:spTgt spid="27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6"/>
                                        </p:tgtEl>
                                        <p:attrNameLst>
                                          <p:attrName>style.visibility</p:attrName>
                                        </p:attrNameLst>
                                      </p:cBhvr>
                                      <p:to>
                                        <p:strVal val="visible"/>
                                      </p:to>
                                    </p:set>
                                    <p:anim calcmode="lin" valueType="num">
                                      <p:cBhvr additive="base">
                                        <p:cTn id="27" dur="500"/>
                                        <p:tgtEl>
                                          <p:spTgt spid="27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77"/>
                                        </p:tgtEl>
                                        <p:attrNameLst>
                                          <p:attrName>style.visibility</p:attrName>
                                        </p:attrNameLst>
                                      </p:cBhvr>
                                      <p:to>
                                        <p:strVal val="visible"/>
                                      </p:to>
                                    </p:set>
                                    <p:anim calcmode="lin" valueType="num">
                                      <p:cBhvr additive="base">
                                        <p:cTn id="32" dur="500"/>
                                        <p:tgtEl>
                                          <p:spTgt spid="27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8"/>
                                        </p:tgtEl>
                                        <p:attrNameLst>
                                          <p:attrName>style.visibility</p:attrName>
                                        </p:attrNameLst>
                                      </p:cBhvr>
                                      <p:to>
                                        <p:strVal val="visible"/>
                                      </p:to>
                                    </p:set>
                                    <p:anim calcmode="lin" valueType="num">
                                      <p:cBhvr additive="base">
                                        <p:cTn id="37"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pic>
        <p:nvPicPr>
          <p:cNvPr id="290" name="Google Shape;290;p17" descr="Graphical user interface, text&#10;&#10;Description automatically generated"/>
          <p:cNvPicPr preferRelativeResize="0"/>
          <p:nvPr/>
        </p:nvPicPr>
        <p:blipFill rotWithShape="1">
          <a:blip r:embed="rId3">
            <a:alphaModFix/>
          </a:blip>
          <a:srcRect/>
          <a:stretch/>
        </p:blipFill>
        <p:spPr>
          <a:xfrm>
            <a:off x="7358063" y="1416040"/>
            <a:ext cx="4611689" cy="2651319"/>
          </a:xfrm>
          <a:prstGeom prst="rect">
            <a:avLst/>
          </a:prstGeom>
          <a:noFill/>
          <a:ln>
            <a:noFill/>
          </a:ln>
        </p:spPr>
      </p:pic>
      <p:sp>
        <p:nvSpPr>
          <p:cNvPr id="291" name="Google Shape;291;p17"/>
          <p:cNvSpPr txBox="1"/>
          <p:nvPr/>
        </p:nvSpPr>
        <p:spPr>
          <a:xfrm>
            <a:off x="9515474" y="16047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92" name="Google Shape;292;p17"/>
          <p:cNvSpPr txBox="1"/>
          <p:nvPr/>
        </p:nvSpPr>
        <p:spPr>
          <a:xfrm>
            <a:off x="9515474" y="25489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93" name="Google Shape;293;p17"/>
          <p:cNvSpPr txBox="1"/>
          <p:nvPr/>
        </p:nvSpPr>
        <p:spPr>
          <a:xfrm>
            <a:off x="9515474" y="35254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6"/>
                                        </p:tgtEl>
                                        <p:attrNameLst>
                                          <p:attrName>style.visibility</p:attrName>
                                        </p:attrNameLst>
                                      </p:cBhvr>
                                      <p:to>
                                        <p:strVal val="visible"/>
                                      </p:to>
                                    </p:set>
                                    <p:animEffect transition="in" filter="fade">
                                      <p:cBhvr>
                                        <p:cTn id="17"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a:stretch/>
        </p:blipFill>
        <p:spPr>
          <a:xfrm>
            <a:off x="1971676" y="1947863"/>
            <a:ext cx="7148512" cy="41529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r>
              <a:rPr lang="en-GB" b="1"/>
              <a:t> in UML and Code </a:t>
            </a:r>
            <a:endParaRPr/>
          </a:p>
        </p:txBody>
      </p:sp>
      <p:pic>
        <p:nvPicPr>
          <p:cNvPr id="310" name="Google Shape;310;p19"/>
          <p:cNvPicPr preferRelativeResize="0"/>
          <p:nvPr/>
        </p:nvPicPr>
        <p:blipFill rotWithShape="1">
          <a:blip r:embed="rId3">
            <a:alphaModFix/>
          </a:blip>
          <a:srcRect/>
          <a:stretch/>
        </p:blipFill>
        <p:spPr>
          <a:xfrm>
            <a:off x="-1" y="1638300"/>
            <a:ext cx="3469262" cy="2819400"/>
          </a:xfrm>
          <a:prstGeom prst="rect">
            <a:avLst/>
          </a:prstGeom>
          <a:noFill/>
          <a:ln>
            <a:noFill/>
          </a:ln>
        </p:spPr>
      </p:pic>
      <p:pic>
        <p:nvPicPr>
          <p:cNvPr id="311" name="Google Shape;311;p19" descr="Graphical user interface, text, application&#10;&#10;Description automatically generated"/>
          <p:cNvPicPr preferRelativeResize="0"/>
          <p:nvPr/>
        </p:nvPicPr>
        <p:blipFill rotWithShape="1">
          <a:blip r:embed="rId4">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pic>
        <p:nvPicPr>
          <p:cNvPr id="312" name="Google Shape;312;p19" descr="Text, letter&#10;&#10;Description automatically generated"/>
          <p:cNvPicPr preferRelativeResize="0"/>
          <p:nvPr/>
        </p:nvPicPr>
        <p:blipFill rotWithShape="1">
          <a:blip r:embed="rId5">
            <a:alphaModFix/>
          </a:blip>
          <a:srcRect/>
          <a:stretch/>
        </p:blipFill>
        <p:spPr>
          <a:xfrm>
            <a:off x="7733492" y="1780069"/>
            <a:ext cx="4104579" cy="3297861"/>
          </a:xfrm>
          <a:prstGeom prst="rect">
            <a:avLst/>
          </a:prstGeom>
          <a:noFill/>
          <a:ln w="38100" cap="flat" cmpd="sng">
            <a:solidFill>
              <a:srgbClr val="166623"/>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690689"/>
            <a:ext cx="9763125" cy="1595436"/>
            <a:chOff x="838200" y="2386013"/>
            <a:chExt cx="10277475" cy="2111221"/>
          </a:xfrm>
        </p:grpSpPr>
        <p:sp>
          <p:nvSpPr>
            <p:cNvPr id="349" name="Google Shape;349;p23"/>
            <p:cNvSpPr txBox="1"/>
            <p:nvPr/>
          </p:nvSpPr>
          <p:spPr>
            <a:xfrm>
              <a:off x="957263" y="258116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66623"/>
                  </a:solidFill>
                  <a:latin typeface="Open Sans"/>
                  <a:ea typeface="Open Sans"/>
                  <a:cs typeface="Open Sans"/>
                  <a:sym typeface="Open Sans"/>
                </a:rPr>
                <a:t>Aggregation </a:t>
              </a:r>
              <a:r>
                <a:rPr lang="en-GB" sz="2400" i="0">
                  <a:solidFill>
                    <a:srgbClr val="166623"/>
                  </a:solidFill>
                  <a:latin typeface="Open Sans"/>
                  <a:ea typeface="Open Sans"/>
                  <a:cs typeface="Open Sans"/>
                  <a:sym typeface="Open Sans"/>
                </a:rPr>
                <a:t>is a has-a relationship where a whole has parts that belong to it. There may be sharing of parts among the wholes in this relationship. The has-a relationship from the whole to the parts is considered weak.</a:t>
              </a:r>
              <a:endParaRPr/>
            </a:p>
          </p:txBody>
        </p:sp>
        <p:sp>
          <p:nvSpPr>
            <p:cNvPr id="350" name="Google Shape;350;p23"/>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631404"/>
            <a:chOff x="838200" y="2386013"/>
            <a:chExt cx="10277475" cy="2158818"/>
          </a:xfrm>
        </p:grpSpPr>
        <p:sp>
          <p:nvSpPr>
            <p:cNvPr id="362" name="Google Shape;362;p24"/>
            <p:cNvSpPr txBox="1"/>
            <p:nvPr/>
          </p:nvSpPr>
          <p:spPr>
            <a:xfrm>
              <a:off x="957263" y="2467719"/>
              <a:ext cx="10008393" cy="20771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66623"/>
                  </a:solidFill>
                  <a:latin typeface="Open Sans"/>
                  <a:ea typeface="Open Sans"/>
                  <a:cs typeface="Open Sans"/>
                  <a:sym typeface="Open Sans"/>
                </a:rPr>
                <a:t>Composition </a:t>
              </a:r>
              <a:r>
                <a:rPr lang="en-GB" sz="240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loses any of its parts, the whole ceases to exist. If the whole is destroyed, then all of its parts are destroyed too.</a:t>
              </a:r>
              <a:endParaRPr/>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0" y="3429000"/>
            <a:ext cx="4041005" cy="3228983"/>
            <a:chOff x="5257800" y="2581274"/>
            <a:chExt cx="3004076" cy="2321586"/>
          </a:xfrm>
        </p:grpSpPr>
        <p:sp>
          <p:nvSpPr>
            <p:cNvPr id="365" name="Google Shape;365;p24"/>
            <p:cNvSpPr/>
            <p:nvPr/>
          </p:nvSpPr>
          <p:spPr>
            <a:xfrm>
              <a:off x="5257800" y="2581274"/>
              <a:ext cx="3004075"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503602" y="2623611"/>
              <a:ext cx="2758274" cy="2279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rgbClr val="166623"/>
                  </a:solidFill>
                  <a:latin typeface="Calibri"/>
                  <a:ea typeface="Calibri"/>
                  <a:cs typeface="Calibri"/>
                  <a:sym typeface="Calibri"/>
                </a:rPr>
                <a:t>public class House{</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private Bathroom room;</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public House (){</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room = Bathroom();</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public void getMirrors ()</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 </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rooms.getNoMirrors();</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000">
                  <a:solidFill>
                    <a:srgbClr val="166623"/>
                  </a:solidFill>
                  <a:latin typeface="Calibri"/>
                  <a:ea typeface="Calibri"/>
                  <a:cs typeface="Calibri"/>
                  <a:sym typeface="Calibri"/>
                </a:rPr>
                <a:t>}</a:t>
              </a:r>
              <a:endParaRPr/>
            </a:p>
          </p:txBody>
        </p:sp>
      </p:grpSp>
      <p:pic>
        <p:nvPicPr>
          <p:cNvPr id="367" name="Google Shape;367;p24" descr="Diagram&#10;&#10;Description automatically generated"/>
          <p:cNvPicPr preferRelativeResize="0"/>
          <p:nvPr/>
        </p:nvPicPr>
        <p:blipFill rotWithShape="1">
          <a:blip r:embed="rId3">
            <a:alphaModFix/>
          </a:blip>
          <a:srcRect/>
          <a:stretch/>
        </p:blipFill>
        <p:spPr>
          <a:xfrm>
            <a:off x="235709" y="4294863"/>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class Dog extends Animal{</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Dog(String name, int legs, int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super(name, legs,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playFetch()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8" name="Google Shape;378;p25"/>
          <p:cNvSpPr txBox="1"/>
          <p:nvPr/>
        </p:nvSpPr>
        <p:spPr>
          <a:xfrm>
            <a:off x="8585598" y="4736861"/>
            <a:ext cx="3258740"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class Cat extends Animal{</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Cat(String name, int legs, int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super(name, legs,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playWithYarn()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4"/>
          <a:stretch>
            <a:fillRect/>
          </a:stretch>
        </p:blipFill>
        <p:spPr>
          <a:xfrm>
            <a:off x="8515131" y="4397036"/>
            <a:ext cx="3116295" cy="211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dissolv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615071" y="628574"/>
            <a:ext cx="4105136" cy="2912781"/>
            <a:chOff x="7615071" y="628574"/>
            <a:chExt cx="4105136" cy="2912781"/>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7615071" y="2895065"/>
              <a:ext cx="410513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sz="1800" dirty="0">
                  <a:solidFill>
                    <a:schemeClr val="dk1"/>
                  </a:solidFill>
                </a:rPr>
                <a:t>Module - </a:t>
              </a:r>
              <a:r>
                <a:rPr lang="en-GB" sz="1800" b="0" i="0" dirty="0">
                  <a:solidFill>
                    <a:schemeClr val="dk1"/>
                  </a:solidFill>
                  <a:latin typeface="Arial"/>
                  <a:ea typeface="Arial"/>
                  <a:cs typeface="Arial"/>
                  <a:sym typeface="Arial"/>
                </a:rPr>
                <a:t> single Functionality</a:t>
              </a:r>
              <a:endParaRPr sz="1800"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Low cohesion + High coupling</a:t>
              </a:r>
              <a:endParaRPr/>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1121535" y="1844040"/>
            <a:ext cx="10515600" cy="27127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dirty="0">
                <a:solidFill>
                  <a:srgbClr val="166623"/>
                </a:solidFill>
                <a:latin typeface="Arial"/>
                <a:ea typeface="Arial"/>
                <a:cs typeface="Arial"/>
                <a:sym typeface="Arial"/>
              </a:rPr>
              <a:t>What is Software Design and Architecture?</a:t>
            </a: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r>
              <a:rPr lang="en-GB" b="0" i="0" dirty="0">
                <a:solidFill>
                  <a:srgbClr val="166623"/>
                </a:solidFill>
                <a:latin typeface="Arial"/>
                <a:ea typeface="Arial"/>
                <a:cs typeface="Arial"/>
                <a:sym typeface="Arial"/>
              </a:rPr>
              <a:t>How does it improve your software products?</a:t>
            </a:r>
            <a:endParaRPr dirty="0">
              <a:solidFill>
                <a:srgbClr val="16662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402" name="Google Shape;402;p27"/>
          <p:cNvSpPr txBox="1"/>
          <p:nvPr/>
        </p:nvSpPr>
        <p:spPr>
          <a:xfrm>
            <a:off x="2343829" y="3429000"/>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Arial"/>
                <a:ea typeface="Arial"/>
                <a:cs typeface="Arial"/>
                <a:sym typeface="Arial"/>
              </a:rPr>
              <a:t>Which of the following is true about Sensor class and its cohesion?</a:t>
            </a:r>
            <a:endParaRPr sz="1600" b="0" dirty="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high cohesion, since its purpose is clear.</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its get method is not straightforward.</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 has two purposes and therefore unclear.</a:t>
            </a:r>
            <a:endParaRPr dirty="0"/>
          </a:p>
        </p:txBody>
      </p:sp>
      <p:sp>
        <p:nvSpPr>
          <p:cNvPr id="403" name="Google Shape;403;p27"/>
          <p:cNvSpPr txBox="1"/>
          <p:nvPr/>
        </p:nvSpPr>
        <p:spPr>
          <a:xfrm>
            <a:off x="2343829" y="4856972"/>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Which of the following is true about coupling to the Sensor class?</a:t>
            </a:r>
            <a:endParaRPr sz="1600" b="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low coupling, since its purpose is 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 has two purposes and therefore unclear.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its get method is not straightforward.</a:t>
            </a:r>
            <a:endParaRPr/>
          </a:p>
        </p:txBody>
      </p:sp>
      <p:sp>
        <p:nvSpPr>
          <p:cNvPr id="405" name="Google Shape;405;p27"/>
          <p:cNvSpPr/>
          <p:nvPr/>
        </p:nvSpPr>
        <p:spPr>
          <a:xfrm>
            <a:off x="2343835" y="4151930"/>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7"/>
          <p:cNvSpPr/>
          <p:nvPr/>
        </p:nvSpPr>
        <p:spPr>
          <a:xfrm>
            <a:off x="2343835" y="5581575"/>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500"/>
                                        <p:tgtEl>
                                          <p:spTgt spid="4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fade">
                                      <p:cBhvr>
                                        <p:cTn id="12" dur="500"/>
                                        <p:tgtEl>
                                          <p:spTgt spid="40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3"/>
                                        </p:tgtEl>
                                        <p:attrNameLst>
                                          <p:attrName>style.visibility</p:attrName>
                                        </p:attrNameLst>
                                      </p:cBhvr>
                                      <p:to>
                                        <p:strVal val="visible"/>
                                      </p:to>
                                    </p:set>
                                    <p:anim calcmode="lin" valueType="num">
                                      <p:cBhvr additive="base">
                                        <p:cTn id="17" dur="500"/>
                                        <p:tgtEl>
                                          <p:spTgt spid="40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069482" y="4777862"/>
            <a:ext cx="4410269" cy="1819508"/>
            <a:chOff x="6069482" y="4777862"/>
            <a:chExt cx="4410269" cy="1819508"/>
          </a:xfrm>
        </p:grpSpPr>
        <p:sp>
          <p:nvSpPr>
            <p:cNvPr id="7" name="Rounded Rectangle 6">
              <a:extLst>
                <a:ext uri="{FF2B5EF4-FFF2-40B4-BE49-F238E27FC236}">
                  <a16:creationId xmlns:a16="http://schemas.microsoft.com/office/drawing/2014/main" id="{5FFF6D68-9D48-1872-6A80-BCC3A4AA276F}"/>
                </a:ext>
              </a:extLst>
            </p:cNvPr>
            <p:cNvSpPr/>
            <p:nvPr/>
          </p:nvSpPr>
          <p:spPr>
            <a:xfrm>
              <a:off x="6069482" y="5608325"/>
              <a:ext cx="4410269" cy="989045"/>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508408"/>
            <a:chOff x="424035" y="2763976"/>
            <a:chExt cx="4410269" cy="2508408"/>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989045"/>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166623"/>
                  </a:solidFill>
                </a:rPr>
                <a:t>Tightly Coupled – No clear purposes</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grpSp>
        <p:nvGrpSpPr>
          <p:cNvPr id="13" name="Group 12">
            <a:extLst>
              <a:ext uri="{FF2B5EF4-FFF2-40B4-BE49-F238E27FC236}">
                <a16:creationId xmlns:a16="http://schemas.microsoft.com/office/drawing/2014/main" id="{2E64E762-8DA9-32ED-EDE0-6DC401C5900C}"/>
              </a:ext>
            </a:extLst>
          </p:cNvPr>
          <p:cNvGrpSpPr/>
          <p:nvPr/>
        </p:nvGrpSpPr>
        <p:grpSpPr>
          <a:xfrm>
            <a:off x="3639268" y="1712504"/>
            <a:ext cx="4011833" cy="4435470"/>
            <a:chOff x="3639268" y="1712504"/>
            <a:chExt cx="4011833" cy="4435470"/>
          </a:xfrm>
        </p:grpSpPr>
        <p:pic>
          <p:nvPicPr>
            <p:cNvPr id="431" name="Google Shape;431;p29" descr="Diagram&#10;&#10;Description automatically generated with medium confidence"/>
            <p:cNvPicPr preferRelativeResize="0"/>
            <p:nvPr/>
          </p:nvPicPr>
          <p:blipFill rotWithShape="1">
            <a:blip r:embed="rId7">
              <a:alphaModFix/>
            </a:blip>
            <a:srcRect/>
            <a:stretch/>
          </p:blipFill>
          <p:spPr>
            <a:xfrm>
              <a:off x="3639268" y="2897261"/>
              <a:ext cx="2705999" cy="3250713"/>
            </a:xfrm>
            <a:prstGeom prst="rect">
              <a:avLst/>
            </a:prstGeom>
            <a:noFill/>
            <a:ln>
              <a:noFill/>
            </a:ln>
          </p:spPr>
        </p:pic>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60849"/>
            <a:stretch/>
          </p:blipFill>
          <p:spPr bwMode="auto">
            <a:xfrm flipH="1">
              <a:off x="6383590" y="1712504"/>
              <a:ext cx="1267511" cy="79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Animal, dog, eating, food, pet, tester, testing icon - Download on  Iconfinder">
            <a:extLst>
              <a:ext uri="{FF2B5EF4-FFF2-40B4-BE49-F238E27FC236}">
                <a16:creationId xmlns:a16="http://schemas.microsoft.com/office/drawing/2014/main" id="{86939709-911E-8BC4-18AC-C25F05862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395308" y="474091"/>
            <a:ext cx="2044148" cy="203523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32"/>
                                        </p:tgtEl>
                                        <p:attrNameLst>
                                          <p:attrName>style.visibility</p:attrName>
                                        </p:attrNameLst>
                                      </p:cBhvr>
                                      <p:to>
                                        <p:strVal val="visible"/>
                                      </p:to>
                                    </p:set>
                                    <p:animEffect transition="in" filter="dissolve">
                                      <p:cBhvr>
                                        <p:cTn id="26"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2" name="Google Shape;452;p30" descr="Text, letter&#10;&#10;Description automatically generated"/>
          <p:cNvPicPr preferRelativeResize="0"/>
          <p:nvPr/>
        </p:nvPicPr>
        <p:blipFill rotWithShape="1">
          <a:blip r:embed="rId5">
            <a:alphaModFix/>
          </a:blip>
          <a:srcRect/>
          <a:stretch/>
        </p:blipFill>
        <p:spPr>
          <a:xfrm>
            <a:off x="4583515" y="2269984"/>
            <a:ext cx="6321012" cy="4059365"/>
          </a:xfrm>
          <a:prstGeom prst="rect">
            <a:avLst/>
          </a:prstGeom>
          <a:noFill/>
          <a:ln w="19050" cap="flat" cmpd="sng">
            <a:solidFill>
              <a:schemeClr val="dk1"/>
            </a:solidFill>
            <a:prstDash val="solid"/>
            <a:round/>
            <a:headEnd type="none" w="sm" len="sm"/>
            <a:tailEnd type="none" w="sm" len="sm"/>
          </a:ln>
        </p:spPr>
      </p:pic>
      <p:pic>
        <p:nvPicPr>
          <p:cNvPr id="453" name="Google Shape;453;p30" descr="High Cohesion and Low Coupling"/>
          <p:cNvPicPr preferRelativeResize="0"/>
          <p:nvPr/>
        </p:nvPicPr>
        <p:blipFill rotWithShape="1">
          <a:blip r:embed="rId6">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par>
                                <p:cTn id="8" presetID="9"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dissolve">
                                      <p:cBhvr>
                                        <p:cTn id="10" dur="500"/>
                                        <p:tgtEl>
                                          <p:spTgt spid="450"/>
                                        </p:tgtEl>
                                      </p:cBhvr>
                                    </p:animEffect>
                                  </p:childTnLst>
                                </p:cTn>
                              </p:par>
                              <p:par>
                                <p:cTn id="11" presetID="9" presetClass="entr" presetSubtype="0" fill="hold" nodeType="withEffect">
                                  <p:stCondLst>
                                    <p:cond delay="0"/>
                                  </p:stCondLst>
                                  <p:childTnLst>
                                    <p:set>
                                      <p:cBhvr>
                                        <p:cTn id="12" dur="1" fill="hold">
                                          <p:stCondLst>
                                            <p:cond delay="0"/>
                                          </p:stCondLst>
                                        </p:cTn>
                                        <p:tgtEl>
                                          <p:spTgt spid="451"/>
                                        </p:tgtEl>
                                        <p:attrNameLst>
                                          <p:attrName>style.visibility</p:attrName>
                                        </p:attrNameLst>
                                      </p:cBhvr>
                                      <p:to>
                                        <p:strVal val="visible"/>
                                      </p:to>
                                    </p:set>
                                    <p:animEffect transition="in" filter="dissolve">
                                      <p:cBhvr>
                                        <p:cTn id="13" dur="500"/>
                                        <p:tgtEl>
                                          <p:spTgt spid="4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dissolve">
                                      <p:cBhvr>
                                        <p:cTn id="18" dur="500"/>
                                        <p:tgtEl>
                                          <p:spTgt spid="45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53"/>
                                        </p:tgtEl>
                                        <p:attrNameLst>
                                          <p:attrName>style.visibility</p:attrName>
                                        </p:attrNameLst>
                                      </p:cBhvr>
                                      <p:to>
                                        <p:strVal val="visible"/>
                                      </p:to>
                                    </p:set>
                                    <p:animEffect transition="in" filter="dissolve">
                                      <p:cBhvr>
                                        <p:cTn id="23"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2" descr="A screenshot of a computer&#10;&#10;Description automatically generated with medium confidence"/>
          <p:cNvPicPr preferRelativeResize="0"/>
          <p:nvPr/>
        </p:nvPicPr>
        <p:blipFill rotWithShape="1">
          <a:blip r:embed="rId3">
            <a:alphaModFix/>
          </a:blip>
          <a:srcRect/>
          <a:stretch/>
        </p:blipFill>
        <p:spPr>
          <a:xfrm>
            <a:off x="3512795" y="239808"/>
            <a:ext cx="5425932" cy="2578037"/>
          </a:xfrm>
          <a:prstGeom prst="rect">
            <a:avLst/>
          </a:prstGeom>
          <a:noFill/>
          <a:ln>
            <a:noFill/>
          </a:ln>
        </p:spPr>
      </p:pic>
      <p:pic>
        <p:nvPicPr>
          <p:cNvPr id="2" name="Google Shape;471;p33" descr="Graphical user interface, text, application&#10;&#10;Description automatically generated">
            <a:extLst>
              <a:ext uri="{FF2B5EF4-FFF2-40B4-BE49-F238E27FC236}">
                <a16:creationId xmlns:a16="http://schemas.microsoft.com/office/drawing/2014/main" id="{C1CBE966-5B83-5855-7C29-E0A76FE9AB80}"/>
              </a:ext>
            </a:extLst>
          </p:cNvPr>
          <p:cNvPicPr preferRelativeResize="0"/>
          <p:nvPr/>
        </p:nvPicPr>
        <p:blipFill rotWithShape="1">
          <a:blip r:embed="rId4">
            <a:alphaModFix/>
          </a:blip>
          <a:srcRect/>
          <a:stretch/>
        </p:blipFill>
        <p:spPr>
          <a:xfrm>
            <a:off x="6809182" y="3070966"/>
            <a:ext cx="4499520" cy="3404479"/>
          </a:xfrm>
          <a:prstGeom prst="rect">
            <a:avLst/>
          </a:prstGeom>
          <a:noFill/>
          <a:ln w="19050" cap="flat" cmpd="sng">
            <a:solidFill>
              <a:srgbClr val="166623"/>
            </a:solidFill>
            <a:prstDash val="solid"/>
            <a:round/>
            <a:headEnd type="none" w="sm" len="sm"/>
            <a:tailEnd type="none" w="sm" len="sm"/>
          </a:ln>
        </p:spPr>
      </p:pic>
      <p:pic>
        <p:nvPicPr>
          <p:cNvPr id="3" name="Google Shape;472;p33" descr="Text&#10;&#10;Description automatically generated">
            <a:extLst>
              <a:ext uri="{FF2B5EF4-FFF2-40B4-BE49-F238E27FC236}">
                <a16:creationId xmlns:a16="http://schemas.microsoft.com/office/drawing/2014/main" id="{BC2695F9-ADF1-C412-1AD6-FE3ECFC629B4}"/>
              </a:ext>
            </a:extLst>
          </p:cNvPr>
          <p:cNvPicPr preferRelativeResize="0"/>
          <p:nvPr/>
        </p:nvPicPr>
        <p:blipFill rotWithShape="1">
          <a:blip r:embed="rId5">
            <a:alphaModFix/>
          </a:blip>
          <a:srcRect/>
          <a:stretch/>
        </p:blipFill>
        <p:spPr>
          <a:xfrm>
            <a:off x="1272256" y="3070966"/>
            <a:ext cx="4000993" cy="3404479"/>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6"/>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494" name="Google Shape;494;p36" descr="Text, letter&#10;&#10;Description automatically generated"/>
          <p:cNvPicPr preferRelativeResize="0"/>
          <p:nvPr/>
        </p:nvPicPr>
        <p:blipFill rotWithShape="1">
          <a:blip r:embed="rId3">
            <a:alphaModFix/>
          </a:blip>
          <a:srcRect/>
          <a:stretch/>
        </p:blipFill>
        <p:spPr>
          <a:xfrm>
            <a:off x="652394" y="1708978"/>
            <a:ext cx="5973693" cy="4387949"/>
          </a:xfrm>
          <a:prstGeom prst="rect">
            <a:avLst/>
          </a:prstGeom>
          <a:noFill/>
          <a:ln w="19050" cap="flat" cmpd="sng">
            <a:solidFill>
              <a:srgbClr val="166623"/>
            </a:solidFill>
            <a:prstDash val="solid"/>
            <a:round/>
            <a:headEnd type="none" w="sm" len="sm"/>
            <a:tailEnd type="none" w="sm" len="sm"/>
          </a:ln>
        </p:spPr>
      </p:pic>
      <p:pic>
        <p:nvPicPr>
          <p:cNvPr id="495" name="Google Shape;495;p36" descr="Text&#10;&#10;Description automatically generated"/>
          <p:cNvPicPr preferRelativeResize="0"/>
          <p:nvPr/>
        </p:nvPicPr>
        <p:blipFill rotWithShape="1">
          <a:blip r:embed="rId4">
            <a:alphaModFix/>
          </a:blip>
          <a:srcRect/>
          <a:stretch/>
        </p:blipFill>
        <p:spPr>
          <a:xfrm>
            <a:off x="7166113" y="2170458"/>
            <a:ext cx="4187687" cy="2173936"/>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351919" y="3922991"/>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351919" y="365126"/>
            <a:ext cx="4187687" cy="3046988"/>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0" i="0">
                <a:solidFill>
                  <a:srgbClr val="1F1F1F"/>
                </a:solidFill>
                <a:latin typeface="Source Sans Pro"/>
                <a:ea typeface="Source Sans Pro"/>
                <a:cs typeface="Source Sans Pro"/>
                <a:sym typeface="Source Sans Pro"/>
              </a:rPr>
              <a:t>First, you need to ask yourself, am I using inheritance to simply share attributes or behavior without further adding anything special in my subclasses? If the answer is yes, then you're misusing inheritance.</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69332"/>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rgbClr val="24292F"/>
                </a:solidFill>
                <a:latin typeface="Arial"/>
                <a:ea typeface="Arial"/>
                <a:cs typeface="Arial"/>
                <a:sym typeface="Arial"/>
              </a:rPr>
              <a:t>Apache Kafka is a distributed event store and stream-processing platform</a:t>
            </a:r>
            <a:endParaRPr sz="180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4</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nvGrpSpPr>
          <p:cNvPr id="26" name="Group 25">
            <a:extLst>
              <a:ext uri="{FF2B5EF4-FFF2-40B4-BE49-F238E27FC236}">
                <a16:creationId xmlns:a16="http://schemas.microsoft.com/office/drawing/2014/main" id="{F6B251D7-A5E7-CF8A-7332-E3FA2631B1A6}"/>
              </a:ext>
            </a:extLst>
          </p:cNvPr>
          <p:cNvGrpSpPr/>
          <p:nvPr/>
        </p:nvGrpSpPr>
        <p:grpSpPr>
          <a:xfrm>
            <a:off x="6391657" y="5032933"/>
            <a:ext cx="4090416" cy="461665"/>
            <a:chOff x="6391657" y="4561439"/>
            <a:chExt cx="4090416" cy="461665"/>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6484621" y="4561439"/>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56845"/>
            <a:ext cx="4187952" cy="461665"/>
            <a:chOff x="2182368" y="5385351"/>
            <a:chExt cx="4187952" cy="46166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2372868" y="5385351"/>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Withdraw</a:t>
            </a:r>
            <a:endParaRPr/>
          </a:p>
        </p:txBody>
      </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Deposit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2"/>
          <p:cNvSpPr/>
          <p:nvPr/>
        </p:nvSpPr>
        <p:spPr>
          <a:xfrm>
            <a:off x="600076" y="700094"/>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56" name="Google Shape;556;p42"/>
          <p:cNvGrpSpPr/>
          <p:nvPr/>
        </p:nvGrpSpPr>
        <p:grpSpPr>
          <a:xfrm>
            <a:off x="600076" y="700094"/>
            <a:ext cx="3186112" cy="728663"/>
            <a:chOff x="600076" y="485775"/>
            <a:chExt cx="3186112" cy="728663"/>
          </a:xfrm>
        </p:grpSpPr>
        <p:cxnSp>
          <p:nvCxnSpPr>
            <p:cNvPr id="557" name="Google Shape;557;p42"/>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58" name="Google Shape;558;p42"/>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59" name="Google Shape;559;p42"/>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60" name="Google Shape;560;p42"/>
          <p:cNvSpPr txBox="1"/>
          <p:nvPr/>
        </p:nvSpPr>
        <p:spPr>
          <a:xfrm>
            <a:off x="864394" y="814389"/>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61" name="Google Shape;561;p42" descr="Graphical user interface&#10;&#10;Description automatically generated"/>
          <p:cNvPicPr preferRelativeResize="0"/>
          <p:nvPr/>
        </p:nvPicPr>
        <p:blipFill rotWithShape="1">
          <a:blip r:embed="rId3">
            <a:alphaModFix/>
          </a:blip>
          <a:srcRect l="71617" t="26317" r="1459" b="12561"/>
          <a:stretch/>
        </p:blipFill>
        <p:spPr>
          <a:xfrm>
            <a:off x="8343900" y="1714507"/>
            <a:ext cx="2371725" cy="642937"/>
          </a:xfrm>
          <a:prstGeom prst="rect">
            <a:avLst/>
          </a:prstGeom>
          <a:noFill/>
          <a:ln>
            <a:noFill/>
          </a:ln>
        </p:spPr>
      </p:pic>
      <p:pic>
        <p:nvPicPr>
          <p:cNvPr id="562" name="Google Shape;562;p42" descr="Graphical user interface&#10;&#10;Description automatically generated"/>
          <p:cNvPicPr preferRelativeResize="0"/>
          <p:nvPr/>
        </p:nvPicPr>
        <p:blipFill rotWithShape="1">
          <a:blip r:embed="rId3">
            <a:alphaModFix/>
          </a:blip>
          <a:srcRect l="35502" t="23172" r="39844" b="7556"/>
          <a:stretch/>
        </p:blipFill>
        <p:spPr>
          <a:xfrm>
            <a:off x="4657725" y="1714507"/>
            <a:ext cx="2171700" cy="728663"/>
          </a:xfrm>
          <a:prstGeom prst="rect">
            <a:avLst/>
          </a:prstGeom>
          <a:noFill/>
          <a:ln>
            <a:noFill/>
          </a:ln>
        </p:spPr>
      </p:pic>
      <p:pic>
        <p:nvPicPr>
          <p:cNvPr id="563" name="Google Shape;563;p42" descr="Graphical user interface&#10;&#10;Description automatically generated"/>
          <p:cNvPicPr preferRelativeResize="0"/>
          <p:nvPr/>
        </p:nvPicPr>
        <p:blipFill rotWithShape="1">
          <a:blip r:embed="rId3">
            <a:alphaModFix/>
          </a:blip>
          <a:srcRect t="16299" r="81042"/>
          <a:stretch/>
        </p:blipFill>
        <p:spPr>
          <a:xfrm>
            <a:off x="1673222" y="1717194"/>
            <a:ext cx="1670053" cy="880454"/>
          </a:xfrm>
          <a:prstGeom prst="rect">
            <a:avLst/>
          </a:prstGeom>
          <a:noFill/>
          <a:ln>
            <a:noFill/>
          </a:ln>
        </p:spPr>
      </p:pic>
      <p:cxnSp>
        <p:nvCxnSpPr>
          <p:cNvPr id="564" name="Google Shape;564;p42"/>
          <p:cNvCxnSpPr/>
          <p:nvPr/>
        </p:nvCxnSpPr>
        <p:spPr>
          <a:xfrm flipH="1">
            <a:off x="2508248" y="2469056"/>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p:nvPr/>
        </p:nvCxnSpPr>
        <p:spPr>
          <a:xfrm flipH="1">
            <a:off x="9529762" y="2357444"/>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p:nvPr/>
        </p:nvCxnSpPr>
        <p:spPr>
          <a:xfrm flipH="1">
            <a:off x="5706267" y="2357444"/>
            <a:ext cx="1" cy="3660284"/>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7583"/>
            <a:ext cx="3537788" cy="370405"/>
            <a:chOff x="5849121" y="3243264"/>
            <a:chExt cx="3537788" cy="370405"/>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sp>
        <p:nvSpPr>
          <p:cNvPr id="575" name="Google Shape;575;p42"/>
          <p:cNvSpPr/>
          <p:nvPr/>
        </p:nvSpPr>
        <p:spPr>
          <a:xfrm>
            <a:off x="9386909" y="3826915"/>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2" name="TextBox 1">
            <a:extLst>
              <a:ext uri="{FF2B5EF4-FFF2-40B4-BE49-F238E27FC236}">
                <a16:creationId xmlns:a16="http://schemas.microsoft.com/office/drawing/2014/main" id="{EFDA9A6E-8816-1080-2750-0B18107C4E43}"/>
              </a:ext>
            </a:extLst>
          </p:cNvPr>
          <p:cNvSpPr txBox="1"/>
          <p:nvPr/>
        </p:nvSpPr>
        <p:spPr>
          <a:xfrm>
            <a:off x="2814638" y="298883"/>
            <a:ext cx="7541418" cy="461665"/>
          </a:xfrm>
          <a:prstGeom prst="rect">
            <a:avLst/>
          </a:prstGeom>
          <a:noFill/>
        </p:spPr>
        <p:txBody>
          <a:bodyPr wrap="square" rtlCol="0">
            <a:spAutoFit/>
          </a:bodyPr>
          <a:lstStyle/>
          <a:p>
            <a:r>
              <a:rPr lang="en-BE" sz="2400" dirty="0"/>
              <a:t>UML Sequence for Changing the TV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0"/>
                                  </p:stCondLst>
                                  <p:childTnLst>
                                    <p:set>
                                      <p:cBhvr>
                                        <p:cTn id="21" dur="1" fill="hold">
                                          <p:stCondLst>
                                            <p:cond delay="0"/>
                                          </p:stCondLst>
                                        </p:cTn>
                                        <p:tgtEl>
                                          <p:spTgt spid="566"/>
                                        </p:tgtEl>
                                        <p:attrNameLst>
                                          <p:attrName>style.visibility</p:attrName>
                                        </p:attrNameLst>
                                      </p:cBhvr>
                                      <p:to>
                                        <p:strVal val="visible"/>
                                      </p:to>
                                    </p:set>
                                    <p:animEffect transition="in" filter="fade">
                                      <p:cBhvr>
                                        <p:cTn id="22" dur="500"/>
                                        <p:tgtEl>
                                          <p:spTgt spid="566"/>
                                        </p:tgtEl>
                                      </p:cBhvr>
                                    </p:animEffect>
                                  </p:childTnLst>
                                </p:cTn>
                              </p:par>
                              <p:par>
                                <p:cTn id="23" presetID="10" presetClass="entr" presetSubtype="0" fill="hold" nodeType="withEffect">
                                  <p:stCondLst>
                                    <p:cond delay="0"/>
                                  </p:stCondLst>
                                  <p:childTnLst>
                                    <p:set>
                                      <p:cBhvr>
                                        <p:cTn id="24" dur="1" fill="hold">
                                          <p:stCondLst>
                                            <p:cond delay="0"/>
                                          </p:stCondLst>
                                        </p:cTn>
                                        <p:tgtEl>
                                          <p:spTgt spid="565"/>
                                        </p:tgtEl>
                                        <p:attrNameLst>
                                          <p:attrName>style.visibility</p:attrName>
                                        </p:attrNameLst>
                                      </p:cBhvr>
                                      <p:to>
                                        <p:strVal val="visible"/>
                                      </p:to>
                                    </p:set>
                                    <p:animEffect transition="in" filter="fade">
                                      <p:cBhvr>
                                        <p:cTn id="25" dur="500"/>
                                        <p:tgtEl>
                                          <p:spTgt spid="5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7"/>
                                        </p:tgtEl>
                                        <p:attrNameLst>
                                          <p:attrName>style.visibility</p:attrName>
                                        </p:attrNameLst>
                                      </p:cBhvr>
                                      <p:to>
                                        <p:strVal val="visible"/>
                                      </p:to>
                                    </p:set>
                                    <p:animEffect transition="in" filter="fade">
                                      <p:cBhvr>
                                        <p:cTn id="30" dur="500"/>
                                        <p:tgtEl>
                                          <p:spTgt spid="567"/>
                                        </p:tgtEl>
                                      </p:cBhvr>
                                    </p:animEffect>
                                  </p:childTnLst>
                                </p:cTn>
                              </p:par>
                              <p:par>
                                <p:cTn id="31" presetID="10" presetClass="entr" presetSubtype="0" fill="hold" nodeType="withEffect">
                                  <p:stCondLst>
                                    <p:cond delay="0"/>
                                  </p:stCondLst>
                                  <p:childTnLst>
                                    <p:set>
                                      <p:cBhvr>
                                        <p:cTn id="32" dur="1" fill="hold">
                                          <p:stCondLst>
                                            <p:cond delay="0"/>
                                          </p:stCondLst>
                                        </p:cTn>
                                        <p:tgtEl>
                                          <p:spTgt spid="568"/>
                                        </p:tgtEl>
                                        <p:attrNameLst>
                                          <p:attrName>style.visibility</p:attrName>
                                        </p:attrNameLst>
                                      </p:cBhvr>
                                      <p:to>
                                        <p:strVal val="visible"/>
                                      </p:to>
                                    </p:set>
                                    <p:animEffect transition="in" filter="fade">
                                      <p:cBhvr>
                                        <p:cTn id="33" dur="500"/>
                                        <p:tgtEl>
                                          <p:spTgt spid="56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2"/>
                                        </p:tgtEl>
                                        <p:attrNameLst>
                                          <p:attrName>style.visibility</p:attrName>
                                        </p:attrNameLst>
                                      </p:cBhvr>
                                      <p:to>
                                        <p:strVal val="visible"/>
                                      </p:to>
                                    </p:set>
                                    <p:animEffect transition="in" filter="fade">
                                      <p:cBhvr>
                                        <p:cTn id="43" dur="500"/>
                                        <p:tgtEl>
                                          <p:spTgt spid="5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75"/>
                                        </p:tgtEl>
                                        <p:attrNameLst>
                                          <p:attrName>style.visibility</p:attrName>
                                        </p:attrNameLst>
                                      </p:cBhvr>
                                      <p:to>
                                        <p:strVal val="visible"/>
                                      </p:to>
                                    </p:set>
                                    <p:animEffect transition="in" filter="fade">
                                      <p:cBhvr>
                                        <p:cTn id="48" dur="500"/>
                                        <p:tgtEl>
                                          <p:spTgt spid="5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76"/>
                                        </p:tgtEl>
                                        <p:attrNameLst>
                                          <p:attrName>style.visibility</p:attrName>
                                        </p:attrNameLst>
                                      </p:cBhvr>
                                      <p:to>
                                        <p:strVal val="visible"/>
                                      </p:to>
                                    </p:set>
                                    <p:animEffect transition="in" filter="fade">
                                      <p:cBhvr>
                                        <p:cTn id="53"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43" descr="Graphical user interface&#10;&#10;Description automatically generated"/>
          <p:cNvPicPr preferRelativeResize="0"/>
          <p:nvPr/>
        </p:nvPicPr>
        <p:blipFill rotWithShape="1">
          <a:blip r:embed="rId3">
            <a:alphaModFix/>
          </a:blip>
          <a:srcRect t="16299" r="81042"/>
          <a:stretch/>
        </p:blipFill>
        <p:spPr>
          <a:xfrm>
            <a:off x="1673222" y="1502875"/>
            <a:ext cx="1670053" cy="880454"/>
          </a:xfrm>
          <a:prstGeom prst="rect">
            <a:avLst/>
          </a:prstGeom>
          <a:noFill/>
          <a:ln>
            <a:noFill/>
          </a:ln>
        </p:spPr>
      </p:pic>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93" name="Google Shape;593;p43" descr="Graphical user interface&#10;&#10;Description automatically generated"/>
          <p:cNvPicPr preferRelativeResize="0"/>
          <p:nvPr/>
        </p:nvPicPr>
        <p:blipFill rotWithShape="1">
          <a:blip r:embed="rId3">
            <a:alphaModFix/>
          </a:blip>
          <a:srcRect l="71617" t="26317" r="1459" b="12561"/>
          <a:stretch/>
        </p:blipFill>
        <p:spPr>
          <a:xfrm>
            <a:off x="8343900" y="1500188"/>
            <a:ext cx="2371725" cy="642937"/>
          </a:xfrm>
          <a:prstGeom prst="rect">
            <a:avLst/>
          </a:prstGeom>
          <a:noFill/>
          <a:ln>
            <a:noFill/>
          </a:ln>
        </p:spPr>
      </p:pic>
      <p:pic>
        <p:nvPicPr>
          <p:cNvPr id="594" name="Google Shape;594;p43" descr="Graphical user interface&#10;&#10;Description automatically generated"/>
          <p:cNvPicPr preferRelativeResize="0"/>
          <p:nvPr/>
        </p:nvPicPr>
        <p:blipFill rotWithShape="1">
          <a:blip r:embed="rId3">
            <a:alphaModFix/>
          </a:blip>
          <a:srcRect l="35502" t="23172" r="39844" b="7556"/>
          <a:stretch/>
        </p:blipFill>
        <p:spPr>
          <a:xfrm>
            <a:off x="4657725" y="1500188"/>
            <a:ext cx="2171700" cy="728663"/>
          </a:xfrm>
          <a:prstGeom prst="rect">
            <a:avLst/>
          </a:prstGeom>
          <a:noFill/>
          <a:ln>
            <a:noFill/>
          </a:ln>
        </p:spPr>
      </p:pic>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cxnSp>
        <p:nvCxnSpPr>
          <p:cNvPr id="604" name="Google Shape;604;p43"/>
          <p:cNvCxnSpPr>
            <a:cxnSpLocks/>
          </p:cNvCxnSpPr>
          <p:nvPr/>
        </p:nvCxnSpPr>
        <p:spPr>
          <a:xfrm>
            <a:off x="757240" y="2890359"/>
            <a:ext cx="1081084" cy="8216"/>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sp>
        <p:nvSpPr>
          <p:cNvPr id="607" name="Google Shape;607;p43"/>
          <p:cNvSpPr txBox="1"/>
          <p:nvPr/>
        </p:nvSpPr>
        <p:spPr>
          <a:xfrm>
            <a:off x="1102326" y="2356013"/>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alt</a:t>
            </a:r>
            <a:endParaRPr sz="2400">
              <a:solidFill>
                <a:schemeClr val="dk1"/>
              </a:solidFill>
              <a:latin typeface="Calibri"/>
              <a:ea typeface="Calibri"/>
              <a:cs typeface="Calibri"/>
              <a:sym typeface="Calibri"/>
            </a:endParaRPr>
          </a:p>
        </p:txBody>
      </p:sp>
      <p:sp>
        <p:nvSpPr>
          <p:cNvPr id="608" name="Google Shape;608;p43"/>
          <p:cNvSpPr txBox="1"/>
          <p:nvPr/>
        </p:nvSpPr>
        <p:spPr>
          <a:xfrm>
            <a:off x="2138362" y="2261260"/>
            <a:ext cx="46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knows what channel they want]</a:t>
            </a:r>
            <a:endParaRPr/>
          </a:p>
        </p:txBody>
      </p:sp>
      <p:grpSp>
        <p:nvGrpSpPr>
          <p:cNvPr id="609" name="Google Shape;609;p43"/>
          <p:cNvGrpSpPr/>
          <p:nvPr/>
        </p:nvGrpSpPr>
        <p:grpSpPr>
          <a:xfrm>
            <a:off x="833043" y="4409666"/>
            <a:ext cx="1441235" cy="590257"/>
            <a:chOff x="833043" y="4409666"/>
            <a:chExt cx="1441235" cy="590257"/>
          </a:xfrm>
        </p:grpSpPr>
        <p:grpSp>
          <p:nvGrpSpPr>
            <p:cNvPr id="610" name="Google Shape;610;p43"/>
            <p:cNvGrpSpPr/>
            <p:nvPr/>
          </p:nvGrpSpPr>
          <p:grpSpPr>
            <a:xfrm>
              <a:off x="833043" y="4409666"/>
              <a:ext cx="1441235" cy="590257"/>
              <a:chOff x="600076" y="500776"/>
              <a:chExt cx="3408491" cy="713662"/>
            </a:xfrm>
          </p:grpSpPr>
          <p:cxnSp>
            <p:nvCxnSpPr>
              <p:cNvPr id="611" name="Google Shape;611;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83521" y="4538258"/>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loop</a:t>
              </a:r>
              <a:endParaRPr sz="2400">
                <a:solidFill>
                  <a:schemeClr val="dk1"/>
                </a:solidFill>
                <a:latin typeface="Calibri"/>
                <a:ea typeface="Calibri"/>
                <a:cs typeface="Calibri"/>
                <a:sym typeface="Calibri"/>
              </a:endParaRPr>
            </a:p>
          </p:txBody>
        </p:sp>
      </p:grpSp>
      <p:sp>
        <p:nvSpPr>
          <p:cNvPr id="615" name="Google Shape;615;p43"/>
          <p:cNvSpPr txBox="1"/>
          <p:nvPr/>
        </p:nvSpPr>
        <p:spPr>
          <a:xfrm>
            <a:off x="2521724" y="4385536"/>
            <a:ext cx="3810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does not like the channel ]</a:t>
            </a:r>
            <a:endParaRPr/>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1031282" y="3993790"/>
            <a:ext cx="12564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 else ]</a:t>
            </a:r>
            <a:endParaRPr sz="240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4312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4312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5473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500"/>
                                        <p:tgtEl>
                                          <p:spTgt spid="617"/>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5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586"/>
                                        </p:tgtEl>
                                        <p:attrNameLst>
                                          <p:attrName>style.visibility</p:attrName>
                                        </p:attrNameLst>
                                      </p:cBhvr>
                                      <p:to>
                                        <p:strVal val="visible"/>
                                      </p:to>
                                    </p:set>
                                    <p:animEffect transition="in" filter="fade">
                                      <p:cBhvr>
                                        <p:cTn id="13" dur="500"/>
                                        <p:tgtEl>
                                          <p:spTgt spid="5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9"/>
                                        </p:tgtEl>
                                        <p:attrNameLst>
                                          <p:attrName>style.visibility</p:attrName>
                                        </p:attrNameLst>
                                      </p:cBhvr>
                                      <p:to>
                                        <p:strVal val="visible"/>
                                      </p:to>
                                    </p:set>
                                    <p:animEffect transition="in" filter="fade">
                                      <p:cBhvr>
                                        <p:cTn id="18" dur="500"/>
                                        <p:tgtEl>
                                          <p:spTgt spid="60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1"/>
                                        </p:tgtEl>
                                        <p:attrNameLst>
                                          <p:attrName>style.visibility</p:attrName>
                                        </p:attrNameLst>
                                      </p:cBhvr>
                                      <p:to>
                                        <p:strVal val="visible"/>
                                      </p:to>
                                    </p:set>
                                    <p:animEffect transition="in" filter="fade">
                                      <p:cBhvr>
                                        <p:cTn id="27" dur="500"/>
                                        <p:tgtEl>
                                          <p:spTgt spid="631"/>
                                        </p:tgtEl>
                                      </p:cBhvr>
                                    </p:animEffect>
                                  </p:childTnLst>
                                </p:cTn>
                              </p:par>
                              <p:par>
                                <p:cTn id="28" presetID="10" presetClass="entr" presetSubtype="0" fill="hold" nodeType="withEffect">
                                  <p:stCondLst>
                                    <p:cond delay="0"/>
                                  </p:stCondLst>
                                  <p:childTnLst>
                                    <p:set>
                                      <p:cBhvr>
                                        <p:cTn id="29" dur="1" fill="hold">
                                          <p:stCondLst>
                                            <p:cond delay="0"/>
                                          </p:stCondLst>
                                        </p:cTn>
                                        <p:tgtEl>
                                          <p:spTgt spid="624"/>
                                        </p:tgtEl>
                                        <p:attrNameLst>
                                          <p:attrName>style.visibility</p:attrName>
                                        </p:attrNameLst>
                                      </p:cBhvr>
                                      <p:to>
                                        <p:strVal val="visible"/>
                                      </p:to>
                                    </p:set>
                                    <p:animEffect transition="in" filter="fade">
                                      <p:cBhvr>
                                        <p:cTn id="30" dur="500"/>
                                        <p:tgtEl>
                                          <p:spTgt spid="624"/>
                                        </p:tgtEl>
                                      </p:cBhvr>
                                    </p:animEffect>
                                  </p:childTnLst>
                                </p:cTn>
                              </p:par>
                              <p:par>
                                <p:cTn id="31" presetID="10" presetClass="entr" presetSubtype="0" fill="hold"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8"/>
                                        </p:tgtEl>
                                        <p:attrNameLst>
                                          <p:attrName>style.visibility</p:attrName>
                                        </p:attrNameLst>
                                      </p:cBhvr>
                                      <p:to>
                                        <p:strVal val="visible"/>
                                      </p:to>
                                    </p:set>
                                    <p:animEffect transition="in" filter="fade">
                                      <p:cBhvr>
                                        <p:cTn id="38" dur="500"/>
                                        <p:tgtEl>
                                          <p:spTgt spid="618"/>
                                        </p:tgtEl>
                                      </p:cBhvr>
                                    </p:animEffect>
                                  </p:childTnLst>
                                </p:cTn>
                              </p:par>
                              <p:par>
                                <p:cTn id="39" presetID="10" presetClass="entr" presetSubtype="0" fill="hold" nodeType="withEffect">
                                  <p:stCondLst>
                                    <p:cond delay="0"/>
                                  </p:stCondLst>
                                  <p:childTnLst>
                                    <p:set>
                                      <p:cBhvr>
                                        <p:cTn id="40" dur="1" fill="hold">
                                          <p:stCondLst>
                                            <p:cond delay="0"/>
                                          </p:stCondLst>
                                        </p:cTn>
                                        <p:tgtEl>
                                          <p:spTgt spid="633"/>
                                        </p:tgtEl>
                                        <p:attrNameLst>
                                          <p:attrName>style.visibility</p:attrName>
                                        </p:attrNameLst>
                                      </p:cBhvr>
                                      <p:to>
                                        <p:strVal val="visible"/>
                                      </p:to>
                                    </p:set>
                                    <p:animEffect transition="in" filter="fade">
                                      <p:cBhvr>
                                        <p:cTn id="41" dur="500"/>
                                        <p:tgtEl>
                                          <p:spTgt spid="6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21"/>
                                        </p:tgtEl>
                                        <p:attrNameLst>
                                          <p:attrName>style.visibility</p:attrName>
                                        </p:attrNameLst>
                                      </p:cBhvr>
                                      <p:to>
                                        <p:strVal val="visible"/>
                                      </p:to>
                                    </p:set>
                                    <p:animEffect transition="in" filter="fade">
                                      <p:cBhvr>
                                        <p:cTn id="46"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5" descr="How Bad Code Threatens Your Project"/>
          <p:cNvPicPr preferRelativeResize="0"/>
          <p:nvPr/>
        </p:nvPicPr>
        <p:blipFill rotWithShape="1">
          <a:blip r:embed="rId3">
            <a:alphaModFix/>
          </a:blip>
          <a:srcRect l="53250"/>
          <a:stretch/>
        </p:blipFill>
        <p:spPr>
          <a:xfrm>
            <a:off x="167640" y="720725"/>
            <a:ext cx="5699760" cy="5111750"/>
          </a:xfrm>
          <a:prstGeom prst="rect">
            <a:avLst/>
          </a:prstGeom>
          <a:noFill/>
          <a:ln>
            <a:noFill/>
          </a:ln>
        </p:spPr>
      </p:pic>
      <p:grpSp>
        <p:nvGrpSpPr>
          <p:cNvPr id="155" name="Google Shape;155;p5"/>
          <p:cNvGrpSpPr/>
          <p:nvPr/>
        </p:nvGrpSpPr>
        <p:grpSpPr>
          <a:xfrm>
            <a:off x="5867400" y="522605"/>
            <a:ext cx="6202680" cy="5111750"/>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8" name="Google Shape;158;p5"/>
          <p:cNvSpPr txBox="1"/>
          <p:nvPr/>
        </p:nvSpPr>
        <p:spPr>
          <a:xfrm>
            <a:off x="1676400" y="6335395"/>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https://</a:t>
            </a:r>
            <a:r>
              <a:rPr lang="en-GB" sz="1800" dirty="0" err="1">
                <a:solidFill>
                  <a:schemeClr val="dk1"/>
                </a:solidFill>
                <a:latin typeface="Calibri"/>
                <a:ea typeface="Calibri"/>
                <a:cs typeface="Calibri"/>
                <a:sym typeface="Calibri"/>
              </a:rPr>
              <a:t>lvivity.com</a:t>
            </a:r>
            <a:r>
              <a:rPr lang="en-GB" sz="1800" dirty="0">
                <a:solidFill>
                  <a:schemeClr val="dk1"/>
                </a:solidFill>
                <a:latin typeface="Calibri"/>
                <a:ea typeface="Calibri"/>
                <a:cs typeface="Calibri"/>
                <a:sym typeface="Calibri"/>
              </a:rPr>
              <a:t>/how-to-write-good-code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p:nvPr/>
        </p:nvSpPr>
        <p:spPr>
          <a:xfrm>
            <a:off x="563880" y="2243328"/>
            <a:ext cx="10287000" cy="316992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4000" b="1" i="0" dirty="0">
                <a:solidFill>
                  <a:srgbClr val="166623"/>
                </a:solidFill>
                <a:latin typeface="Source Sans Pro"/>
                <a:ea typeface="Source Sans Pro"/>
                <a:cs typeface="Source Sans Pro"/>
                <a:sym typeface="Source Sans Pro"/>
              </a:rPr>
              <a:t>Object-Oriented Modelling</a:t>
            </a:r>
            <a:endParaRPr dirty="0"/>
          </a:p>
          <a:p>
            <a:pPr marL="0" marR="0" lvl="0" indent="0" algn="just" rtl="0">
              <a:spcBef>
                <a:spcPts val="0"/>
              </a:spcBef>
              <a:spcAft>
                <a:spcPts val="0"/>
              </a:spcAft>
              <a:buNone/>
            </a:pPr>
            <a:r>
              <a:rPr lang="en-GB" sz="2800" b="0" i="0" dirty="0">
                <a:solidFill>
                  <a:srgbClr val="166623"/>
                </a:solidFill>
                <a:latin typeface="Source Sans Pro"/>
                <a:ea typeface="Source Sans Pro"/>
                <a:cs typeface="Source Sans Pro"/>
                <a:sym typeface="Source Sans Pro"/>
              </a:rPr>
              <a:t>When solving a problem, object-oriented </a:t>
            </a:r>
            <a:r>
              <a:rPr lang="en-GB" sz="2800" b="0" i="0" dirty="0" err="1">
                <a:solidFill>
                  <a:srgbClr val="166623"/>
                </a:solidFill>
                <a:latin typeface="Source Sans Pro"/>
                <a:ea typeface="Source Sans Pro"/>
                <a:cs typeface="Source Sans Pro"/>
                <a:sym typeface="Source Sans Pro"/>
              </a:rPr>
              <a:t>modeling</a:t>
            </a:r>
            <a:r>
              <a:rPr lang="en-GB" sz="2800" b="0" i="0" dirty="0">
                <a:solidFill>
                  <a:srgbClr val="166623"/>
                </a:solidFill>
                <a:latin typeface="Source Sans Pro"/>
                <a:ea typeface="Source Sans Pro"/>
                <a:cs typeface="Source Sans Pro"/>
                <a:sym typeface="Source Sans Pro"/>
              </a:rPr>
              <a:t> involves the practice of representing key concepts through objects in your software.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Depending on the problem, many concepts,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even instances of people,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places, or things, become distinct objects in the software. </a:t>
            </a:r>
            <a:endParaRPr sz="1800" b="0" i="0" dirty="0">
              <a:solidFill>
                <a:srgbClr val="1F1F1F"/>
              </a:solidFill>
              <a:latin typeface="Source Sans Pro"/>
              <a:ea typeface="Source Sans Pro"/>
              <a:cs typeface="Source Sans Pro"/>
              <a:sym typeface="Source Sans Pro"/>
            </a:endParaRPr>
          </a:p>
        </p:txBody>
      </p:sp>
      <p:sp>
        <p:nvSpPr>
          <p:cNvPr id="165" name="Google Shape;165;p6"/>
          <p:cNvSpPr txBox="1"/>
          <p:nvPr/>
        </p:nvSpPr>
        <p:spPr>
          <a:xfrm>
            <a:off x="899160" y="640080"/>
            <a:ext cx="9022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chemeClr val="dk1"/>
                </a:solidFill>
                <a:latin typeface="Calibri"/>
                <a:ea typeface="Calibri"/>
                <a:cs typeface="Calibri"/>
                <a:sym typeface="Calibri"/>
              </a:rPr>
              <a:t>What is Object Oriented Modelling?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RebelFlex Adds Remote Component to In-Person Classes | University of  Nevada, Las Vegas"/>
          <p:cNvPicPr preferRelativeResize="0"/>
          <p:nvPr/>
        </p:nvPicPr>
        <p:blipFill rotWithShape="1">
          <a:blip r:embed="rId3">
            <a:alphaModFix/>
          </a:blip>
          <a:srcRect/>
          <a:stretch/>
        </p:blipFill>
        <p:spPr>
          <a:xfrm>
            <a:off x="0" y="0"/>
            <a:ext cx="5669280" cy="3779520"/>
          </a:xfrm>
          <a:prstGeom prst="rect">
            <a:avLst/>
          </a:prstGeom>
          <a:noFill/>
          <a:ln>
            <a:noFill/>
          </a:ln>
        </p:spPr>
      </p:pic>
      <p:grpSp>
        <p:nvGrpSpPr>
          <p:cNvPr id="172" name="Google Shape;172;p7"/>
          <p:cNvGrpSpPr/>
          <p:nvPr/>
        </p:nvGrpSpPr>
        <p:grpSpPr>
          <a:xfrm>
            <a:off x="279400" y="4301490"/>
            <a:ext cx="4973320" cy="1895375"/>
            <a:chOff x="279400" y="4301490"/>
            <a:chExt cx="4973320" cy="1895375"/>
          </a:xfrm>
        </p:grpSpPr>
        <p:pic>
          <p:nvPicPr>
            <p:cNvPr id="173" name="Google Shape;173;p7" descr="A picture containing electronics, projector&#10;&#10;Description automatically generated"/>
            <p:cNvPicPr preferRelativeResize="0"/>
            <p:nvPr/>
          </p:nvPicPr>
          <p:blipFill rotWithShape="1">
            <a:blip r:embed="rId4">
              <a:alphaModFix/>
            </a:blip>
            <a:srcRect/>
            <a:stretch/>
          </p:blipFill>
          <p:spPr>
            <a:xfrm>
              <a:off x="279400" y="4301490"/>
              <a:ext cx="2418080" cy="1895375"/>
            </a:xfrm>
            <a:prstGeom prst="rect">
              <a:avLst/>
            </a:prstGeom>
            <a:noFill/>
            <a:ln>
              <a:noFill/>
            </a:ln>
          </p:spPr>
        </p:pic>
        <p:sp>
          <p:nvSpPr>
            <p:cNvPr id="174" name="Google Shape;174;p7"/>
            <p:cNvSpPr txBox="1"/>
            <p:nvPr/>
          </p:nvSpPr>
          <p:spPr>
            <a:xfrm>
              <a:off x="2834640" y="4646414"/>
              <a:ext cx="24180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Specs</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resolution </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brightness</a:t>
              </a:r>
              <a:endParaRPr sz="2400">
                <a:solidFill>
                  <a:schemeClr val="dk1"/>
                </a:solidFill>
                <a:latin typeface="Calibri"/>
                <a:ea typeface="Calibri"/>
                <a:cs typeface="Calibri"/>
                <a:sym typeface="Calibri"/>
              </a:endParaRPr>
            </a:p>
          </p:txBody>
        </p:sp>
      </p:grpSp>
      <p:grpSp>
        <p:nvGrpSpPr>
          <p:cNvPr id="175" name="Google Shape;175;p7"/>
          <p:cNvGrpSpPr/>
          <p:nvPr/>
        </p:nvGrpSpPr>
        <p:grpSpPr>
          <a:xfrm>
            <a:off x="6610203" y="3748325"/>
            <a:ext cx="5077753" cy="2155613"/>
            <a:chOff x="6610203" y="3748325"/>
            <a:chExt cx="5077753" cy="2155613"/>
          </a:xfrm>
        </p:grpSpPr>
        <p:pic>
          <p:nvPicPr>
            <p:cNvPr id="176" name="Google Shape;176;p7" descr="A person wearing a mask and standing on a stage&#10;&#10;Description automatically generated with low confidence"/>
            <p:cNvPicPr preferRelativeResize="0"/>
            <p:nvPr/>
          </p:nvPicPr>
          <p:blipFill rotWithShape="1">
            <a:blip r:embed="rId5">
              <a:alphaModFix/>
            </a:blip>
            <a:srcRect/>
            <a:stretch/>
          </p:blipFill>
          <p:spPr>
            <a:xfrm>
              <a:off x="6610203" y="3748325"/>
              <a:ext cx="2042160" cy="2155613"/>
            </a:xfrm>
            <a:prstGeom prst="rect">
              <a:avLst/>
            </a:prstGeom>
            <a:noFill/>
            <a:ln>
              <a:noFill/>
            </a:ln>
          </p:spPr>
        </p:pic>
        <p:sp>
          <p:nvSpPr>
            <p:cNvPr id="177" name="Google Shape;177;p7"/>
            <p:cNvSpPr txBox="1"/>
            <p:nvPr/>
          </p:nvSpPr>
          <p:spPr>
            <a:xfrm>
              <a:off x="8835243" y="4461748"/>
              <a:ext cx="28527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age, </a:t>
              </a:r>
              <a:endParaRPr/>
            </a:p>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gender occupation</a:t>
              </a:r>
              <a:endParaRPr sz="2800">
                <a:solidFill>
                  <a:schemeClr val="dk1"/>
                </a:solidFill>
                <a:latin typeface="Calibri"/>
                <a:ea typeface="Calibri"/>
                <a:cs typeface="Calibri"/>
                <a:sym typeface="Calibri"/>
              </a:endParaRPr>
            </a:p>
          </p:txBody>
        </p:sp>
      </p:grpSp>
      <p:grpSp>
        <p:nvGrpSpPr>
          <p:cNvPr id="178" name="Google Shape;178;p7"/>
          <p:cNvGrpSpPr/>
          <p:nvPr/>
        </p:nvGrpSpPr>
        <p:grpSpPr>
          <a:xfrm>
            <a:off x="6204927" y="243840"/>
            <a:ext cx="5300149" cy="2484120"/>
            <a:chOff x="6204927" y="243840"/>
            <a:chExt cx="5300149" cy="2484120"/>
          </a:xfrm>
        </p:grpSpPr>
        <p:pic>
          <p:nvPicPr>
            <p:cNvPr id="179" name="Google Shape;179;p7"/>
            <p:cNvPicPr preferRelativeResize="0"/>
            <p:nvPr/>
          </p:nvPicPr>
          <p:blipFill rotWithShape="1">
            <a:blip r:embed="rId6">
              <a:alphaModFix/>
            </a:blip>
            <a:srcRect/>
            <a:stretch/>
          </p:blipFill>
          <p:spPr>
            <a:xfrm>
              <a:off x="6204927" y="243840"/>
              <a:ext cx="2852713" cy="2484120"/>
            </a:xfrm>
            <a:prstGeom prst="rect">
              <a:avLst/>
            </a:prstGeom>
            <a:noFill/>
            <a:ln>
              <a:noFill/>
            </a:ln>
          </p:spPr>
        </p:pic>
        <p:sp>
          <p:nvSpPr>
            <p:cNvPr id="180" name="Google Shape;180;p7"/>
            <p:cNvSpPr txBox="1"/>
            <p:nvPr/>
          </p:nvSpPr>
          <p:spPr>
            <a:xfrm>
              <a:off x="8652363" y="1224290"/>
              <a:ext cx="2852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Seat Dimension</a:t>
              </a:r>
              <a:endParaRPr sz="2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pic>
        <p:nvPicPr>
          <p:cNvPr id="187" name="Google Shape;187;p8" descr="Iterative Process Model | PowerPoint Shapes | PowerPoint Slide Deck  Template | Presentation Visual Aids | Slide PPT"/>
          <p:cNvPicPr preferRelativeResize="0"/>
          <p:nvPr/>
        </p:nvPicPr>
        <p:blipFill rotWithShape="1">
          <a:blip r:embed="rId3">
            <a:alphaModFix/>
          </a:blip>
          <a:srcRect l="6875" t="11358" r="11250" b="9135"/>
          <a:stretch/>
        </p:blipFill>
        <p:spPr>
          <a:xfrm>
            <a:off x="372534" y="2306543"/>
            <a:ext cx="5487451" cy="2997387"/>
          </a:xfrm>
          <a:prstGeom prst="rect">
            <a:avLst/>
          </a:prstGeom>
          <a:noFill/>
          <a:ln>
            <a:noFill/>
          </a:ln>
        </p:spPr>
      </p:pic>
      <p:pic>
        <p:nvPicPr>
          <p:cNvPr id="188" name="Google Shape;188;p8" descr="Why Software Project Fail"/>
          <p:cNvPicPr preferRelativeResize="0"/>
          <p:nvPr/>
        </p:nvPicPr>
        <p:blipFill rotWithShape="1">
          <a:blip r:embed="rId4">
            <a:alphaModFix/>
          </a:blip>
          <a:srcRect/>
          <a:stretch/>
        </p:blipFill>
        <p:spPr>
          <a:xfrm>
            <a:off x="7082365" y="1570565"/>
            <a:ext cx="3805767" cy="3976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9"/>
          <p:cNvPicPr preferRelativeResize="0"/>
          <p:nvPr/>
        </p:nvPicPr>
        <p:blipFill rotWithShape="1">
          <a:blip r:embed="rId3">
            <a:alphaModFix/>
          </a:blip>
          <a:srcRect/>
          <a:stretch/>
        </p:blipFill>
        <p:spPr>
          <a:xfrm>
            <a:off x="6400800" y="1690688"/>
            <a:ext cx="4469871" cy="3740043"/>
          </a:xfrm>
          <a:prstGeom prst="rect">
            <a:avLst/>
          </a:prstGeom>
          <a:noFill/>
          <a:ln>
            <a:noFill/>
          </a:ln>
        </p:spPr>
      </p:pic>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999067" y="2099734"/>
            <a:ext cx="3894666" cy="3463444"/>
          </a:xfrm>
          <a:prstGeom prst="rect">
            <a:avLst/>
          </a:prstGeom>
          <a:noFill/>
          <a:ln>
            <a:noFill/>
          </a:ln>
        </p:spPr>
      </p:pic>
      <p:sp>
        <p:nvSpPr>
          <p:cNvPr id="196" name="Google Shape;196;p9"/>
          <p:cNvSpPr/>
          <p:nvPr/>
        </p:nvSpPr>
        <p:spPr>
          <a:xfrm>
            <a:off x="6645804" y="503824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sp>
        <p:nvSpPr>
          <p:cNvPr id="197" name="Google Shape;197;p9"/>
          <p:cNvSpPr/>
          <p:nvPr/>
        </p:nvSpPr>
        <p:spPr>
          <a:xfrm>
            <a:off x="854604" y="516024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Conceptual Design</a:t>
            </a:r>
            <a:endParaRPr/>
          </a:p>
        </p:txBody>
      </p:sp>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2" presetClass="entr" presetSubtype="4"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 calcmode="lin" valueType="num">
                                      <p:cBhvr additive="base">
                                        <p:cTn id="10" dur="1000"/>
                                        <p:tgtEl>
                                          <p:spTgt spid="197"/>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fade">
                                      <p:cBhvr>
                                        <p:cTn id="15" dur="500"/>
                                        <p:tgtEl>
                                          <p:spTgt spid="194"/>
                                        </p:tgtEl>
                                      </p:cBhvr>
                                    </p:animEffect>
                                  </p:childTnLst>
                                </p:cTn>
                              </p:par>
                              <p:par>
                                <p:cTn id="16" presetID="2" presetClass="entr" presetSubtype="4"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 calcmode="lin" valueType="num">
                                      <p:cBhvr additive="base">
                                        <p:cTn id="18" dur="500"/>
                                        <p:tgtEl>
                                          <p:spTgt spid="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12321</TotalTime>
  <Words>6102</Words>
  <Application>Microsoft Macintosh PowerPoint</Application>
  <PresentationFormat>Widescreen</PresentationFormat>
  <Paragraphs>474</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Helvetica Neue</vt:lpstr>
      <vt:lpstr>Open Sans</vt:lpstr>
      <vt:lpstr>Source Sans Pro</vt:lpstr>
      <vt:lpstr>Calibri</vt:lpstr>
      <vt:lpstr>Office Theme</vt:lpstr>
      <vt:lpstr>Software Design and Architecture</vt:lpstr>
      <vt:lpstr>Software design questions</vt:lpstr>
      <vt:lpstr>What is Software Design and Architecture?    How does it improve your software products?</vt:lpstr>
      <vt:lpstr>PowerPoint Presentation</vt:lpstr>
      <vt:lpstr>PowerPoint Presentation</vt:lpstr>
      <vt:lpstr>PowerPoint Presentation</vt:lpstr>
      <vt:lpstr>PowerPoint Presentation</vt:lpstr>
      <vt:lpstr>Software Requirements, Conceptual and Technical Designs</vt:lpstr>
      <vt:lpstr>Software Requirements, Conceptual and Technical Designs</vt:lpstr>
      <vt:lpstr>Software Requirements, Conceptual and Technical Designs</vt:lpstr>
      <vt:lpstr>Class Responsibility Collaborator (CRC)</vt:lpstr>
      <vt:lpstr>PowerPoint Presentation</vt:lpstr>
      <vt:lpstr>Class Responsibility Collaborator (CRC)</vt:lpstr>
      <vt:lpstr>PowerPoint Presentation</vt:lpstr>
      <vt:lpstr>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PowerPoint Presentation</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26</cp:revision>
  <dcterms:created xsi:type="dcterms:W3CDTF">2022-11-07T00:03:39Z</dcterms:created>
  <dcterms:modified xsi:type="dcterms:W3CDTF">2023-01-21T22:05:04Z</dcterms:modified>
</cp:coreProperties>
</file>